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62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60" r:id="rId21"/>
    <p:sldId id="258" r:id="rId22"/>
    <p:sldId id="259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71" r:id="rId31"/>
    <p:sldId id="269" r:id="rId32"/>
    <p:sldId id="270" r:id="rId33"/>
    <p:sldId id="26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/>
          </p:cNvSpPr>
          <p:nvPr/>
        </p:nvSpPr>
        <p:spPr>
          <a:xfrm rot="0">
            <a:off x="9550400" y="-1270"/>
            <a:ext cx="2642235" cy="623951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11" name="제목 1"/>
          <p:cNvSpPr txBox="1">
            <a:spLocks noGrp="1"/>
          </p:cNvSpPr>
          <p:nvPr>
            <p:ph type="ctrTitle"/>
          </p:nvPr>
        </p:nvSpPr>
        <p:spPr>
          <a:xfrm rot="0">
            <a:off x="914400" y="2130425"/>
            <a:ext cx="7870825" cy="147066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/>
                </a:solidFill>
                <a:latin typeface="돋움" charset="0"/>
                <a:ea typeface="돋움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</a:rPr>
              <a:t>제목을 입력하십시오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9550400" y="2132965"/>
            <a:ext cx="2654935" cy="15125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2"/>
                </a:solidFill>
                <a:latin typeface="돋움" charset="0"/>
                <a:ea typeface="돋움" charset="0"/>
              </a:defRPr>
            </a:lvl1pPr>
          </a:lstStyle>
          <a:p>
            <a:pPr marL="342900" indent="-342900" latinLnBrk="0">
              <a:buFont typeface="Arial"/>
              <a:buChar char="•"/>
            </a:pPr>
            <a:r>
              <a:rPr lang="ko-KR" altLang="en-US" sz="2400">
                <a:solidFill>
                  <a:schemeClr val="tx2">
                    <a:lumMod val="20000"/>
                    <a:lumOff val="80000"/>
                  </a:schemeClr>
                </a:solidFill>
              </a:rPr>
              <a:t>부제목을 입력하십시오</a:t>
            </a:r>
            <a:endParaRPr lang="ko-KR" altLang="en-US" sz="2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 rot="0">
            <a:off x="8784590" y="-1270"/>
            <a:ext cx="3408045" cy="623951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8" name="Rectangle 7"/>
          <p:cNvSpPr>
            <a:spLocks/>
          </p:cNvSpPr>
          <p:nvPr/>
        </p:nvSpPr>
        <p:spPr>
          <a:xfrm rot="0">
            <a:off x="0" y="0"/>
            <a:ext cx="8785225" cy="6238240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8839200" y="274955"/>
            <a:ext cx="2743835" cy="585216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609600" y="274955"/>
            <a:ext cx="8027035" cy="585216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2023-10-16</a:t>
            </a:fld>
            <a:endParaRPr lang="ko-KR" alt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latin typeface="돋움" charset="0"/>
                <a:ea typeface="돋움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latin typeface="돋움" charset="0"/>
                <a:ea typeface="돋움" charset="0"/>
              </a:defRPr>
            </a:lvl1pPr>
            <a:lvl2pPr marL="0" indent="0" latinLnBrk="0" lvl="1">
              <a:buFontTx/>
              <a:buNone/>
              <a:defRPr lang="en-GB" altLang="en-US">
                <a:latin typeface="돋움" charset="0"/>
                <a:ea typeface="돋움" charset="0"/>
              </a:defRPr>
            </a:lvl2pPr>
            <a:lvl3pPr marL="0" indent="0" latinLnBrk="0" lvl="2">
              <a:buFontTx/>
              <a:buNone/>
              <a:defRPr lang="en-GB" altLang="en-US">
                <a:latin typeface="돋움" charset="0"/>
                <a:ea typeface="돋움" charset="0"/>
              </a:defRPr>
            </a:lvl3pPr>
            <a:lvl4pPr marL="0" indent="0" latinLnBrk="0" lvl="3">
              <a:buFontTx/>
              <a:buNone/>
              <a:defRPr lang="en-GB" altLang="en-US">
                <a:latin typeface="돋움" charset="0"/>
                <a:ea typeface="돋움" charset="0"/>
              </a:defRPr>
            </a:lvl4pPr>
            <a:lvl5pPr marL="0" indent="0" latinLnBrk="0" lvl="4">
              <a:buFontTx/>
              <a:buNone/>
              <a:defRPr lang="en-GB" altLang="en-US">
                <a:latin typeface="돋움" charset="0"/>
                <a:ea typeface="돋움" charset="0"/>
              </a:defRPr>
            </a:lvl5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2023-10-16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963295" y="4406900"/>
            <a:ext cx="10363835" cy="13627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4000" cap="all" b="1">
                <a:solidFill>
                  <a:schemeClr val="tx1">
                    <a:lumMod val="65000"/>
                    <a:lumOff val="35000"/>
                  </a:schemeClr>
                </a:solidFill>
                <a:latin typeface="돋움" charset="0"/>
                <a:ea typeface="돋움" charset="0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963295" y="2907030"/>
            <a:ext cx="10363835" cy="15005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돋움" charset="0"/>
                <a:ea typeface="돋움" charset="0"/>
              </a:defRPr>
            </a:lvl1pPr>
            <a:lvl2pPr marL="457200" indent="0" latinLnBrk="0" lvl="1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609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197600" y="1600200"/>
            <a:ext cx="5385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indent="0" latinLnBrk="0" lvl="1">
              <a:buFontTx/>
              <a:buNone/>
              <a:defRPr lang="en-GB" altLang="en-US" sz="2400"/>
            </a:lvl2pPr>
            <a:lvl3pPr marL="0" indent="0" latinLnBrk="0" lvl="2">
              <a:buFontTx/>
              <a:buNone/>
              <a:defRPr lang="en-GB" altLang="en-US" sz="2000"/>
            </a:lvl3pPr>
            <a:lvl4pPr marL="0" indent="0" latinLnBrk="0" lvl="3">
              <a:buFontTx/>
              <a:buNone/>
              <a:defRPr lang="en-GB" altLang="en-US" sz="1800"/>
            </a:lvl4pPr>
            <a:lvl5pPr marL="0" indent="0" latinLnBrk="0" lvl="4">
              <a:buFontTx/>
              <a:buNone/>
              <a:defRPr lang="en-GB" altLang="en-US" sz="1800"/>
            </a:lvl5pPr>
            <a:lvl6pPr marL="0" indent="0" latinLnBrk="0" lvl="5">
              <a:buFontTx/>
              <a:buNone/>
              <a:defRPr lang="en-GB" altLang="en-US" sz="1800"/>
            </a:lvl6pPr>
            <a:lvl7pPr marL="0" indent="0" latinLnBrk="0" lvl="6">
              <a:buFontTx/>
              <a:buNone/>
              <a:defRPr lang="en-GB" altLang="en-US" sz="1800"/>
            </a:lvl7pPr>
            <a:lvl8pPr marL="0" indent="0" latinLnBrk="0" lvl="7">
              <a:buFontTx/>
              <a:buNone/>
              <a:defRPr lang="en-GB" altLang="en-US" sz="1800"/>
            </a:lvl8pPr>
            <a:lvl9pPr marL="0" indent="0" latinLnBrk="0" lvl="8">
              <a:buFontTx/>
              <a:buNone/>
              <a:defRPr lang="en-GB" altLang="en-US" sz="18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535430"/>
            <a:ext cx="538734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609600" y="2174875"/>
            <a:ext cx="538734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6193155" y="1535430"/>
            <a:ext cx="5389880" cy="64008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6193155" y="2174875"/>
            <a:ext cx="5389880" cy="39522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indent="0" latinLnBrk="0" lvl="1">
              <a:buFontTx/>
              <a:buNone/>
              <a:defRPr lang="en-GB" altLang="en-US" sz="2000"/>
            </a:lvl2pPr>
            <a:lvl3pPr marL="0" indent="0" latinLnBrk="0" lvl="2">
              <a:buFontTx/>
              <a:buNone/>
              <a:defRPr lang="en-GB" altLang="en-US" sz="1800"/>
            </a:lvl3pPr>
            <a:lvl4pPr marL="0" indent="0" latinLnBrk="0" lvl="3">
              <a:buFontTx/>
              <a:buNone/>
              <a:defRPr lang="en-GB" altLang="en-US" sz="1600"/>
            </a:lvl4pPr>
            <a:lvl5pPr marL="0" indent="0" latinLnBrk="0" lvl="4">
              <a:buFontTx/>
              <a:buNone/>
              <a:defRPr lang="en-GB" altLang="en-US" sz="1600"/>
            </a:lvl5pPr>
            <a:lvl6pPr marL="0" indent="0" latinLnBrk="0" lvl="5">
              <a:buFontTx/>
              <a:buNone/>
              <a:defRPr lang="en-GB" altLang="en-US" sz="1600"/>
            </a:lvl6pPr>
            <a:lvl7pPr marL="0" indent="0" latinLnBrk="0" lvl="6">
              <a:buFontTx/>
              <a:buNone/>
              <a:defRPr lang="en-GB" altLang="en-US" sz="1600"/>
            </a:lvl7pPr>
            <a:lvl8pPr marL="0" indent="0" latinLnBrk="0" lvl="7">
              <a:buFontTx/>
              <a:buNone/>
              <a:defRPr lang="en-GB" altLang="en-US" sz="1600"/>
            </a:lvl8pPr>
            <a:lvl9pPr marL="0" indent="0" latinLnBrk="0" lvl="8">
              <a:buFontTx/>
              <a:buNone/>
              <a:defRPr lang="en-GB" altLang="en-US" sz="16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/>
          </p:cNvSpPr>
          <p:nvPr/>
        </p:nvSpPr>
        <p:spPr>
          <a:xfrm rot="0">
            <a:off x="4751705" y="-1270"/>
            <a:ext cx="7440930" cy="6239510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9" name="Rectangle 7"/>
          <p:cNvSpPr>
            <a:spLocks/>
          </p:cNvSpPr>
          <p:nvPr/>
        </p:nvSpPr>
        <p:spPr>
          <a:xfrm rot="0">
            <a:off x="0" y="0"/>
            <a:ext cx="4752340" cy="6238240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09600" y="273050"/>
            <a:ext cx="4011930" cy="11626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766945" y="273050"/>
            <a:ext cx="6816090" cy="58540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 sz="2800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342900" indent="-342900" latinLnBrk="0">
              <a:buFont typeface="Arial"/>
              <a:buChar char="•"/>
            </a:pPr>
            <a:r>
              <a:rPr lang="ko-KR" altLang="en-US"/>
              <a:t>텍스트를 입력하십시오</a:t>
            </a:r>
            <a:endParaRPr lang="ko-KR" altLang="en-US"/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  <a:endParaRPr lang="ko-KR" altLang="en-US"/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  <a:endParaRPr lang="ko-KR" altLang="en-US"/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  <a:endParaRPr lang="ko-KR" altLang="en-US"/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609600" y="1435100"/>
            <a:ext cx="4011930" cy="46920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2389505" y="4800600"/>
            <a:ext cx="7315835" cy="56769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  <a:endParaRPr lang="ko-KR" altLang="en-US"/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 rot="0">
            <a:off x="2389505" y="612775"/>
            <a:ext cx="7315835" cy="4115435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2389505" y="5367655"/>
            <a:ext cx="7315835" cy="8051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indent="0" latinLnBrk="0" lvl="1">
              <a:buFontTx/>
              <a:buNone/>
              <a:defRPr lang="en-GB" altLang="en-US" sz="1200"/>
            </a:lvl2pPr>
            <a:lvl3pPr marL="914400" indent="0" latinLnBrk="0" lvl="2">
              <a:buFontTx/>
              <a:buNone/>
              <a:defRPr lang="en-GB" altLang="en-US" sz="1000"/>
            </a:lvl3pPr>
            <a:lvl4pPr marL="1371600" indent="0" latinLnBrk="0" lvl="3">
              <a:buFontTx/>
              <a:buNone/>
              <a:defRPr lang="en-GB" altLang="en-US" sz="900"/>
            </a:lvl4pPr>
            <a:lvl5pPr marL="1828800" indent="0" latinLnBrk="0" lvl="4">
              <a:buFontTx/>
              <a:buNone/>
              <a:defRPr lang="en-GB" altLang="en-US" sz="900"/>
            </a:lvl5pPr>
            <a:lvl6pPr marL="2286000" indent="0" latinLnBrk="0" lvl="5">
              <a:buFontTx/>
              <a:buNone/>
              <a:defRPr lang="en-GB" altLang="en-US" sz="900"/>
            </a:lvl6pPr>
            <a:lvl7pPr marL="2743200" indent="0" latinLnBrk="0" lvl="6">
              <a:buFontTx/>
              <a:buNone/>
              <a:defRPr lang="en-GB" altLang="en-US" sz="900"/>
            </a:lvl7pPr>
            <a:lvl8pPr marL="3200400" indent="0" latinLnBrk="0" lvl="7">
              <a:buFontTx/>
              <a:buNone/>
              <a:defRPr lang="en-GB" altLang="en-US" sz="900"/>
            </a:lvl8pPr>
            <a:lvl9pPr marL="3657600" indent="0" latinLnBrk="0" lvl="8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  <a:endParaRPr lang="ko-KR" altLang="en-US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2023-10-16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/>
          </p:cNvSpPr>
          <p:nvPr/>
        </p:nvSpPr>
        <p:spPr>
          <a:xfrm rot="0">
            <a:off x="0" y="6237605"/>
            <a:ext cx="12192635" cy="622300"/>
          </a:xfrm>
          <a:prstGeom prst="rect"/>
          <a:solidFill>
            <a:schemeClr val="tx2">
              <a:lumMod val="40000"/>
              <a:lumOff val="6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7" name="Rectangle 7"/>
          <p:cNvSpPr>
            <a:spLocks/>
          </p:cNvSpPr>
          <p:nvPr/>
        </p:nvSpPr>
        <p:spPr>
          <a:xfrm rot="0">
            <a:off x="0" y="0"/>
            <a:ext cx="12192635" cy="1557655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800"/>
          </a:p>
        </p:txBody>
      </p:sp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609600" y="274955"/>
            <a:ext cx="10973435" cy="11436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609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4165600" y="6356350"/>
            <a:ext cx="3861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4253779841.png"></Relationship><Relationship Id="rId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4265410924464.png"></Relationship><Relationship Id="rId3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43629211065705.png"></Relationship><Relationship Id="rId3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44168211188145.png"></Relationship><Relationship Id="rId3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4020820041.png"></Relationship><Relationship Id="rId3" Type="http://schemas.openxmlformats.org/officeDocument/2006/relationships/slideLayout" Target="../slideLayouts/slideLayout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43432611403281.png"></Relationship><Relationship Id="rId3" Type="http://schemas.openxmlformats.org/officeDocument/2006/relationships/slideLayout" Target="../slideLayouts/slideLayout3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36096211506827.png"></Relationship><Relationship Id="rId3" Type="http://schemas.openxmlformats.org/officeDocument/2006/relationships/slideLayout" Target="../slideLayouts/slideLayout3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5426611289961.png"></Relationship><Relationship Id="rId3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253779978467.png"></Relationship><Relationship Id="rId3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59748610166334.png"></Relationship><Relationship Id="rId3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59748610286500.png"></Relationship><Relationship Id="rId3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8608910499169.png"></Relationship><Relationship Id="rId3" Type="http://schemas.openxmlformats.org/officeDocument/2006/relationships/image" Target="../media/fImage18366410505724.png"></Relationship><Relationship Id="rId4" Type="http://schemas.openxmlformats.org/officeDocument/2006/relationships/image" Target="../media/fImage18618110511478.png"></Relationship><Relationship Id="rId5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67372210629358.png"></Relationship><Relationship Id="rId3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44120610816962.png"></Relationship><Relationship Id="rId3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3920" y="1626235"/>
            <a:ext cx="7895590" cy="4379595"/>
          </a:xfrm>
          <a:prstGeom prst="rect"/>
          <a:noFill/>
        </p:spPr>
      </p:pic>
      <p:sp>
        <p:nvSpPr>
          <p:cNvPr id="6" name="제목 1"/>
          <p:cNvSpPr txBox="1">
            <a:spLocks/>
          </p:cNvSpPr>
          <p:nvPr>
            <p:ph type="title"/>
          </p:nvPr>
        </p:nvSpPr>
        <p:spPr>
          <a:xfrm>
            <a:off x="838200" y="7937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latinLnBrk="0">
              <a:buFontTx/>
              <a:buNone/>
            </a:pPr>
            <a:r>
              <a:rPr lang="ko-KR" altLang="en-US">
                <a:solidFill>
                  <a:srgbClr val="D2D2D2"/>
                </a:solidFill>
                <a:latin typeface="맑은 고딕" charset="0"/>
                <a:ea typeface="맑은 고딕" charset="0"/>
              </a:rPr>
              <a:t>유니티로</a:t>
            </a:r>
            <a:r>
              <a:rPr lang="ko-KR" altLang="en-US">
                <a:solidFill>
                  <a:srgbClr val="D2D2D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>
                <a:solidFill>
                  <a:srgbClr val="D2D2D2"/>
                </a:solidFill>
                <a:latin typeface="맑은 고딕" charset="0"/>
                <a:ea typeface="맑은 고딕" charset="0"/>
              </a:rPr>
              <a:t>제작한 Yacht Dice </a:t>
            </a:r>
            <a:r>
              <a:rPr lang="ko-KR" altLang="en-US">
                <a:solidFill>
                  <a:srgbClr val="F0F0F0"/>
                </a:solidFill>
                <a:latin typeface="맑은 고딕" charset="0"/>
                <a:ea typeface="맑은 고딕" charset="0"/>
              </a:rPr>
              <a:t>게임</a:t>
            </a:r>
            <a:endParaRPr lang="ko-KR" altLang="en-US">
              <a:solidFill>
                <a:srgbClr val="F0F0F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0260" y="1593850"/>
            <a:ext cx="8028305" cy="4511040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3-2. 주사위 저장 / 다시 굴리기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6962140" y="3582670"/>
            <a:ext cx="1164590" cy="90487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13660" y="1922145"/>
            <a:ext cx="2046605" cy="334073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iceScript.cs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드.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키보드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누르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위를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머그컵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릴 수 있다.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때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장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슬롯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는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머그컵으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옮겨지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 않는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Rect 0"/>
          <p:cNvCxnSpPr>
            <a:stCxn id="4" idx="1"/>
            <a:endCxn id="8" idx="3"/>
          </p:cNvCxnSpPr>
          <p:nvPr/>
        </p:nvCxnSpPr>
        <p:spPr>
          <a:xfrm rot="0" flipH="1" flipV="1">
            <a:off x="4659630" y="3592195"/>
            <a:ext cx="2303145" cy="44323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 rot="0">
            <a:off x="5377180" y="1988185"/>
            <a:ext cx="2493010" cy="74422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Rect 0"/>
          <p:cNvCxnSpPr>
            <a:stCxn id="12" idx="1"/>
            <a:endCxn id="8" idx="3"/>
          </p:cNvCxnSpPr>
          <p:nvPr/>
        </p:nvCxnSpPr>
        <p:spPr>
          <a:xfrm rot="0" flipH="1">
            <a:off x="4659630" y="2360295"/>
            <a:ext cx="718185" cy="123253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85"/>
          <p:cNvSpPr>
            <a:spLocks/>
          </p:cNvSpPr>
          <p:nvPr/>
        </p:nvSpPr>
        <p:spPr>
          <a:xfrm rot="2760000">
            <a:off x="5631815" y="1364615"/>
            <a:ext cx="2163445" cy="2012950"/>
          </a:xfrm>
          <a:prstGeom prst="plus">
            <a:avLst>
              <a:gd name="adj" fmla="val 42534"/>
            </a:avLst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5815" y="1593850"/>
            <a:ext cx="8032750" cy="453072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3-2. 주사위 저장 / 다시 굴리기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153785" y="3007360"/>
            <a:ext cx="2175510" cy="221996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릴 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행위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는 상단의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Roll Chance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0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 이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기 전까지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가능하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91"/>
          <p:cNvSpPr>
            <a:spLocks/>
          </p:cNvSpPr>
          <p:nvPr/>
        </p:nvSpPr>
        <p:spPr>
          <a:xfrm rot="0">
            <a:off x="8944610" y="3503930"/>
            <a:ext cx="1164590" cy="122047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92"/>
          <p:cNvCxnSpPr>
            <a:stCxn id="17" idx="1"/>
            <a:endCxn id="8" idx="3"/>
          </p:cNvCxnSpPr>
          <p:nvPr/>
        </p:nvCxnSpPr>
        <p:spPr>
          <a:xfrm rot="0" flipH="1">
            <a:off x="8328660" y="4113530"/>
            <a:ext cx="616585" cy="444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93"/>
          <p:cNvSpPr>
            <a:spLocks/>
          </p:cNvSpPr>
          <p:nvPr/>
        </p:nvSpPr>
        <p:spPr>
          <a:xfrm rot="0">
            <a:off x="6330950" y="1593215"/>
            <a:ext cx="1835150" cy="46863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94"/>
          <p:cNvCxnSpPr>
            <a:stCxn id="8" idx="0"/>
            <a:endCxn id="19" idx="2"/>
          </p:cNvCxnSpPr>
          <p:nvPr/>
        </p:nvCxnSpPr>
        <p:spPr>
          <a:xfrm rot="0" flipV="1">
            <a:off x="7240905" y="2061210"/>
            <a:ext cx="8255" cy="94678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9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1530" y="1600200"/>
            <a:ext cx="8016875" cy="452437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3-3. 점수 등록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046730" y="2336800"/>
            <a:ext cx="730885" cy="341312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97"/>
          <p:cNvSpPr>
            <a:spLocks/>
          </p:cNvSpPr>
          <p:nvPr/>
        </p:nvSpPr>
        <p:spPr>
          <a:xfrm rot="0">
            <a:off x="69215" y="1804035"/>
            <a:ext cx="1982470" cy="432054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린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12개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튼 중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원하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는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 눌러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당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규칙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맞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는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점수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등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록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수 등록은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Roll Chance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0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아니어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언제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든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등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록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칙 및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스크립트명은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록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참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고.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705" cy="11449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3-3. 점수 등록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7573645" y="1725295"/>
            <a:ext cx="3611245" cy="432181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주사위의</a:t>
            </a: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눈 확인 방법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DiceSice.cs 작성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1. 주사위의 각 면에 투명하고 작은 오브젝트를 추가한다.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2. 작은 오브젝트에 주사위 눈의 값을 부여한다.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30">
                <a:solidFill>
                  <a:schemeClr val="tx1"/>
                </a:solidFill>
                <a:latin typeface="맑은 고딕" charset="0"/>
                <a:ea typeface="맑은 고딕" charset="0"/>
              </a:rPr>
              <a:t>3. 주사위를 굴린 후 작은 오브젝트 중 어떤 오브젝트가 땅에 닿아있는지 확인해 주사위 눈을 확인한다.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69085" y="1847850"/>
            <a:ext cx="5463540" cy="39414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0260" y="1600200"/>
            <a:ext cx="8028305" cy="451421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3-4. 턴 종료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046730" y="2336800"/>
            <a:ext cx="1233805" cy="341312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99060" y="3401695"/>
            <a:ext cx="1903730" cy="128333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점수가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되면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음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플레이어에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게 차례가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넘어간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1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94230" y="1600200"/>
            <a:ext cx="8014335" cy="4504690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3-5. 게임 종료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69850" y="2701925"/>
            <a:ext cx="1991360" cy="268351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모든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종료되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승리한 플레이어를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메시지로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고,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종료된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4. 부록 - 세부 규칙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9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7060" y="1661160"/>
            <a:ext cx="1414780" cy="4345305"/>
          </a:xfrm>
          <a:prstGeom prst="rect"/>
          <a:noFill/>
        </p:spPr>
      </p:pic>
      <p:graphicFrame>
        <p:nvGraphicFramePr>
          <p:cNvPr id="24" name="표 100"/>
          <p:cNvGraphicFramePr>
            <a:graphicFrameLocks noGrp="1"/>
          </p:cNvGraphicFramePr>
          <p:nvPr/>
        </p:nvGraphicFramePr>
        <p:xfrm>
          <a:off x="2338070" y="1676400"/>
          <a:ext cx="8961755" cy="437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690"/>
                <a:gridCol w="5271135"/>
                <a:gridCol w="1852930"/>
              </a:tblGrid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 명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점수 등록 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규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칙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스크립트명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ces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ceScript.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euces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2가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euScript.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hrees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hrScript.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ours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4가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ouScript.c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es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5가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ivScript.cs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ixes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온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ix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B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onus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ubtotal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값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63이상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때,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점. 6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숫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자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스크립트에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건을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ice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든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hoice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of Kind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이상일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때,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든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okScript.cs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ll House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눈이 3개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+ 2개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때,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모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든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의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총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합.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F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Stra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gh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이어지는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이상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때,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Stra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gh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이어지는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5개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이상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일 때, 3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L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St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Y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acht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동일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한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주사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위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눈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 5개일 때, 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50</a:t>
                      </a:r>
                      <a:r>
                        <a:rPr lang="ko-KR" sz="14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점.</a:t>
                      </a:r>
                      <a:endParaRPr lang="ko-KR" altLang="en-US" sz="14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Y</a:t>
                      </a:r>
                      <a:r>
                        <a:rPr lang="ko-KR"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acht</a:t>
                      </a:r>
                      <a:r>
                        <a:rPr sz="14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Script.cs</a:t>
                      </a:r>
                      <a:endParaRPr lang="ko-KR" altLang="en-US" sz="14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>
                <a:solidFill>
                  <a:srgbClr val="D2D2D2"/>
                </a:solidFill>
                <a:latin typeface="맑은 고딕" charset="0"/>
                <a:ea typeface="맑은 고딕" charset="0"/>
              </a:rPr>
              <a:t>목차</a:t>
            </a:r>
            <a:endParaRPr lang="ko-KR" altLang="en-US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96"/>
          <p:cNvSpPr txBox="1">
            <a:spLocks/>
          </p:cNvSpPr>
          <p:nvPr>
            <p:ph type="obj" idx="2"/>
          </p:nvPr>
        </p:nvSpPr>
        <p:spPr>
          <a:xfrm rot="0">
            <a:off x="760095" y="1553845"/>
            <a:ext cx="8391525" cy="492569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>
            <a:lvl1pPr marL="0" indent="0" latinLnBrk="0">
              <a:buFontTx/>
              <a:buNone/>
              <a:defRPr lang="en-GB" altLang="en-US">
                <a:latin typeface="돋움" charset="0"/>
                <a:ea typeface="돋움" charset="0"/>
              </a:defRPr>
            </a:lvl1pPr>
            <a:lvl2pPr marL="0" indent="0" latinLnBrk="0" lvl="1">
              <a:buFontTx/>
              <a:buNone/>
              <a:defRPr lang="en-GB" altLang="en-US">
                <a:latin typeface="돋움" charset="0"/>
                <a:ea typeface="돋움" charset="0"/>
              </a:defRPr>
            </a:lvl2pPr>
            <a:lvl3pPr marL="0" indent="0" latinLnBrk="0" lvl="2">
              <a:buFontTx/>
              <a:buNone/>
              <a:defRPr lang="en-GB" altLang="en-US">
                <a:latin typeface="돋움" charset="0"/>
                <a:ea typeface="돋움" charset="0"/>
              </a:defRPr>
            </a:lvl3pPr>
            <a:lvl4pPr marL="0" indent="0" latinLnBrk="0" lvl="3">
              <a:buFontTx/>
              <a:buNone/>
              <a:defRPr lang="en-GB" altLang="en-US">
                <a:latin typeface="돋움" charset="0"/>
                <a:ea typeface="돋움" charset="0"/>
              </a:defRPr>
            </a:lvl4pPr>
            <a:lvl5pPr marL="0" indent="0" latinLnBrk="0" lvl="4">
              <a:buFontTx/>
              <a:buNone/>
              <a:defRPr lang="en-GB" altLang="en-US">
                <a:latin typeface="돋움" charset="0"/>
                <a:ea typeface="돋움" charset="0"/>
              </a:defRPr>
            </a:lvl5pPr>
          </a:lstStyle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rtl="0" algn="l" defTabSz="91440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3200">
                <a:latin typeface="맑은 고딕" charset="0"/>
                <a:ea typeface="맑은 고딕" charset="0"/>
              </a:rPr>
              <a:t> 게임 </a:t>
            </a:r>
            <a:r>
              <a:rPr lang="ko-KR" altLang="en-US" sz="3200">
                <a:latin typeface="맑은 고딕" charset="0"/>
                <a:ea typeface="맑은 고딕" charset="0"/>
              </a:rPr>
              <a:t>소</a:t>
            </a:r>
            <a:r>
              <a:rPr lang="ko-KR" altLang="en-US" sz="3200">
                <a:latin typeface="맑은 고딕" charset="0"/>
                <a:ea typeface="맑은 고딕" charset="0"/>
              </a:rPr>
              <a:t>개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rtl="0" algn="l" defTabSz="91440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rtl="0" algn="l" defTabSz="91440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3200">
                <a:latin typeface="맑은 고딕" charset="0"/>
                <a:ea typeface="맑은 고딕" charset="0"/>
              </a:rPr>
              <a:t> </a:t>
            </a:r>
            <a:r>
              <a:rPr lang="ko-KR" altLang="en-US" sz="3200">
                <a:latin typeface="맑은 고딕" charset="0"/>
                <a:ea typeface="맑은 고딕" charset="0"/>
              </a:rPr>
              <a:t>타이</a:t>
            </a:r>
            <a:r>
              <a:rPr lang="ko-KR" altLang="en-US" sz="3200">
                <a:latin typeface="맑은 고딕" charset="0"/>
                <a:ea typeface="맑은 고딕" charset="0"/>
              </a:rPr>
              <a:t>틀 씬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rtl="0" algn="l" defTabSz="91440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3200">
                <a:latin typeface="맑은 고딕" charset="0"/>
                <a:ea typeface="맑은 고딕" charset="0"/>
              </a:rPr>
              <a:t> </a:t>
            </a:r>
            <a:r>
              <a:rPr lang="ko-KR" altLang="en-US" sz="3200">
                <a:latin typeface="맑은 고딕" charset="0"/>
                <a:ea typeface="맑은 고딕" charset="0"/>
              </a:rPr>
              <a:t>메</a:t>
            </a:r>
            <a:r>
              <a:rPr lang="ko-KR" altLang="en-US" sz="3200">
                <a:latin typeface="맑은 고딕" charset="0"/>
                <a:ea typeface="맑은 고딕" charset="0"/>
              </a:rPr>
              <a:t>인 씬</a:t>
            </a:r>
            <a:r>
              <a:rPr lang="ko-KR" altLang="en-US" sz="3200">
                <a:latin typeface="맑은 고딕" charset="0"/>
                <a:ea typeface="맑은 고딕" charset="0"/>
              </a:rPr>
              <a:t> 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3</a:t>
            </a:r>
            <a:r>
              <a:rPr lang="ko-KR" altLang="en-US" sz="2600">
                <a:latin typeface="맑은 고딕" charset="0"/>
                <a:ea typeface="맑은 고딕" charset="0"/>
              </a:rPr>
              <a:t>-1 주사</a:t>
            </a:r>
            <a:r>
              <a:rPr lang="ko-KR" altLang="en-US" sz="2600">
                <a:latin typeface="맑은 고딕" charset="0"/>
                <a:ea typeface="맑은 고딕" charset="0"/>
              </a:rPr>
              <a:t>위 </a:t>
            </a:r>
            <a:r>
              <a:rPr lang="ko-KR" altLang="en-US" sz="2600">
                <a:latin typeface="맑은 고딕" charset="0"/>
                <a:ea typeface="맑은 고딕" charset="0"/>
              </a:rPr>
              <a:t>굴리</a:t>
            </a:r>
            <a:r>
              <a:rPr lang="ko-KR" altLang="en-US" sz="2600">
                <a:latin typeface="맑은 고딕" charset="0"/>
                <a:ea typeface="맑은 고딕" charset="0"/>
              </a:rPr>
              <a:t>기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3</a:t>
            </a:r>
            <a:r>
              <a:rPr lang="ko-KR" altLang="en-US" sz="2600">
                <a:latin typeface="맑은 고딕" charset="0"/>
                <a:ea typeface="맑은 고딕" charset="0"/>
              </a:rPr>
              <a:t>-2 주사</a:t>
            </a:r>
            <a:r>
              <a:rPr lang="ko-KR" altLang="en-US" sz="2600">
                <a:latin typeface="맑은 고딕" charset="0"/>
                <a:ea typeface="맑은 고딕" charset="0"/>
              </a:rPr>
              <a:t>위 </a:t>
            </a:r>
            <a:r>
              <a:rPr lang="ko-KR" altLang="en-US" sz="2600">
                <a:latin typeface="맑은 고딕" charset="0"/>
                <a:ea typeface="맑은 고딕" charset="0"/>
              </a:rPr>
              <a:t>저</a:t>
            </a:r>
            <a:r>
              <a:rPr lang="ko-KR" altLang="en-US" sz="2600">
                <a:latin typeface="맑은 고딕" charset="0"/>
                <a:ea typeface="맑은 고딕" charset="0"/>
              </a:rPr>
              <a:t>장 </a:t>
            </a:r>
            <a:r>
              <a:rPr lang="ko-KR" altLang="en-US" sz="2600">
                <a:latin typeface="맑은 고딕" charset="0"/>
                <a:ea typeface="맑은 고딕" charset="0"/>
              </a:rPr>
              <a:t>/ 다</a:t>
            </a:r>
            <a:r>
              <a:rPr lang="ko-KR" altLang="en-US" sz="2600">
                <a:latin typeface="맑은 고딕" charset="0"/>
                <a:ea typeface="맑은 고딕" charset="0"/>
              </a:rPr>
              <a:t>시 </a:t>
            </a:r>
            <a:r>
              <a:rPr lang="ko-KR" altLang="en-US" sz="2600">
                <a:latin typeface="맑은 고딕" charset="0"/>
                <a:ea typeface="맑은 고딕" charset="0"/>
              </a:rPr>
              <a:t>굴리</a:t>
            </a:r>
            <a:r>
              <a:rPr lang="ko-KR" altLang="en-US" sz="2600">
                <a:latin typeface="맑은 고딕" charset="0"/>
                <a:ea typeface="맑은 고딕" charset="0"/>
              </a:rPr>
              <a:t>기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3</a:t>
            </a:r>
            <a:r>
              <a:rPr lang="ko-KR" altLang="en-US" sz="2600">
                <a:latin typeface="맑은 고딕" charset="0"/>
                <a:ea typeface="맑은 고딕" charset="0"/>
              </a:rPr>
              <a:t>-3 점</a:t>
            </a:r>
            <a:r>
              <a:rPr lang="ko-KR" altLang="en-US" sz="2600">
                <a:latin typeface="맑은 고딕" charset="0"/>
                <a:ea typeface="맑은 고딕" charset="0"/>
              </a:rPr>
              <a:t>수 등록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3</a:t>
            </a:r>
            <a:r>
              <a:rPr lang="ko-KR" altLang="en-US" sz="2600">
                <a:latin typeface="맑은 고딕" charset="0"/>
                <a:ea typeface="맑은 고딕" charset="0"/>
              </a:rPr>
              <a:t>-</a:t>
            </a:r>
            <a:r>
              <a:rPr lang="ko-KR" altLang="en-US" sz="2600">
                <a:latin typeface="맑은 고딕" charset="0"/>
                <a:ea typeface="맑은 고딕" charset="0"/>
              </a:rPr>
              <a:t>4</a:t>
            </a: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턴 </a:t>
            </a:r>
            <a:r>
              <a:rPr lang="ko-KR" altLang="en-US" sz="2600">
                <a:latin typeface="맑은 고딕" charset="0"/>
                <a:ea typeface="맑은 고딕" charset="0"/>
              </a:rPr>
              <a:t>종</a:t>
            </a:r>
            <a:r>
              <a:rPr lang="ko-KR" altLang="en-US" sz="2600">
                <a:latin typeface="맑은 고딕" charset="0"/>
                <a:ea typeface="맑은 고딕" charset="0"/>
              </a:rPr>
              <a:t>료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3</a:t>
            </a:r>
            <a:r>
              <a:rPr lang="ko-KR" altLang="en-US" sz="2600">
                <a:latin typeface="맑은 고딕" charset="0"/>
                <a:ea typeface="맑은 고딕" charset="0"/>
              </a:rPr>
              <a:t>-5 게</a:t>
            </a:r>
            <a:r>
              <a:rPr lang="ko-KR" altLang="en-US" sz="2600">
                <a:latin typeface="맑은 고딕" charset="0"/>
                <a:ea typeface="맑은 고딕" charset="0"/>
              </a:rPr>
              <a:t>임 </a:t>
            </a:r>
            <a:r>
              <a:rPr lang="ko-KR" altLang="en-US" sz="2600">
                <a:latin typeface="맑은 고딕" charset="0"/>
                <a:ea typeface="맑은 고딕" charset="0"/>
              </a:rPr>
              <a:t>종</a:t>
            </a:r>
            <a:r>
              <a:rPr lang="ko-KR" altLang="en-US" sz="2600">
                <a:latin typeface="맑은 고딕" charset="0"/>
                <a:ea typeface="맑은 고딕" charset="0"/>
              </a:rPr>
              <a:t>료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rtl="0" algn="l" defTabSz="91440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3200">
                <a:latin typeface="맑은 고딕" charset="0"/>
                <a:ea typeface="맑은 고딕" charset="0"/>
              </a:rPr>
              <a:t> 부</a:t>
            </a:r>
            <a:r>
              <a:rPr lang="ko-KR" altLang="en-US" sz="3200">
                <a:latin typeface="맑은 고딕" charset="0"/>
                <a:ea typeface="맑은 고딕" charset="0"/>
              </a:rPr>
              <a:t>록 </a:t>
            </a:r>
            <a:r>
              <a:rPr lang="ko-KR" altLang="en-US" sz="3200">
                <a:latin typeface="맑은 고딕" charset="0"/>
                <a:ea typeface="맑은 고딕" charset="0"/>
              </a:rPr>
              <a:t>- 세</a:t>
            </a:r>
            <a:r>
              <a:rPr lang="ko-KR" altLang="en-US" sz="3200">
                <a:latin typeface="맑은 고딕" charset="0"/>
                <a:ea typeface="맑은 고딕" charset="0"/>
              </a:rPr>
              <a:t>부 </a:t>
            </a:r>
            <a:r>
              <a:rPr lang="ko-KR" altLang="en-US" sz="3200">
                <a:latin typeface="맑은 고딕" charset="0"/>
                <a:ea typeface="맑은 고딕" charset="0"/>
              </a:rPr>
              <a:t>규</a:t>
            </a:r>
            <a:r>
              <a:rPr lang="ko-KR" altLang="en-US" sz="3200">
                <a:latin typeface="맑은 고딕" charset="0"/>
                <a:ea typeface="맑은 고딕" charset="0"/>
              </a:rPr>
              <a:t>칙</a:t>
            </a:r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9725"/>
            <a:ext cx="10973435" cy="45269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latinLnBrk="0">
              <a:buFontTx/>
              <a:buNone/>
              <a:defRPr lang="en-GB" altLang="en-US">
                <a:latin typeface="돋움" charset="0"/>
                <a:ea typeface="돋움" charset="0"/>
              </a:defRPr>
            </a:lvl1pPr>
            <a:lvl2pPr marL="0" indent="0" latinLnBrk="0" lvl="1">
              <a:buFontTx/>
              <a:buNone/>
              <a:defRPr lang="en-GB" altLang="en-US">
                <a:latin typeface="돋움" charset="0"/>
                <a:ea typeface="돋움" charset="0"/>
              </a:defRPr>
            </a:lvl2pPr>
            <a:lvl3pPr marL="0" indent="0" latinLnBrk="0" lvl="2">
              <a:buFontTx/>
              <a:buNone/>
              <a:defRPr lang="en-GB" altLang="en-US">
                <a:latin typeface="돋움" charset="0"/>
                <a:ea typeface="돋움" charset="0"/>
              </a:defRPr>
            </a:lvl3pPr>
            <a:lvl4pPr marL="0" indent="0" latinLnBrk="0" lvl="3">
              <a:buFontTx/>
              <a:buNone/>
              <a:defRPr lang="en-GB" altLang="en-US">
                <a:latin typeface="돋움" charset="0"/>
                <a:ea typeface="돋움" charset="0"/>
              </a:defRPr>
            </a:lvl4pPr>
            <a:lvl5pPr marL="0" indent="0" latinLnBrk="0" lvl="4">
              <a:buFontTx/>
              <a:buNone/>
              <a:defRPr lang="en-GB" altLang="en-US">
                <a:latin typeface="돋움" charset="0"/>
                <a:ea typeface="돋움" charset="0"/>
              </a:defRPr>
            </a:lvl5pPr>
          </a:lstStyle>
          <a:p>
            <a:pPr marL="0" indent="0" latinLnBrk="0">
              <a:buFontTx/>
              <a:buNone/>
            </a:pPr>
            <a:endParaRPr lang="ko-KR" altLang="en-US" sz="3200">
              <a:latin typeface="맑은 고딕" charset="0"/>
              <a:ea typeface="맑은 고딕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 sz="2600">
                <a:latin typeface="맑은 고딕" charset="0"/>
                <a:ea typeface="맑은 고딕" charset="0"/>
              </a:rPr>
              <a:t>닌텐도 </a:t>
            </a:r>
            <a:r>
              <a:rPr lang="ko-KR" altLang="en-US" sz="2600">
                <a:latin typeface="맑은 고딕" charset="0"/>
                <a:ea typeface="맑은 고딕" charset="0"/>
              </a:rPr>
              <a:t>스위치</a:t>
            </a:r>
            <a:r>
              <a:rPr lang="ko-KR" altLang="en-US" sz="2600">
                <a:latin typeface="맑은 고딕" charset="0"/>
                <a:ea typeface="맑은 고딕" charset="0"/>
              </a:rPr>
              <a:t>의 </a:t>
            </a:r>
            <a:r>
              <a:rPr lang="ko-KR" altLang="en-US" sz="2600">
                <a:latin typeface="맑은 고딕" charset="0"/>
                <a:ea typeface="맑은 고딕" charset="0"/>
              </a:rPr>
              <a:t>게임</a:t>
            </a:r>
            <a:r>
              <a:rPr lang="ko-KR" altLang="en-US" sz="2600">
                <a:latin typeface="맑은 고딕" charset="0"/>
                <a:ea typeface="맑은 고딕" charset="0"/>
              </a:rPr>
              <a:t>인 “</a:t>
            </a:r>
            <a:r>
              <a:rPr lang="ko-KR" altLang="en-US" sz="2600">
                <a:latin typeface="맑은 고딕" charset="0"/>
                <a:ea typeface="맑은 고딕" charset="0"/>
              </a:rPr>
              <a:t>51 W</a:t>
            </a:r>
            <a:r>
              <a:rPr lang="ko-KR" altLang="en-US" sz="2600">
                <a:latin typeface="맑은 고딕" charset="0"/>
                <a:ea typeface="맑은 고딕" charset="0"/>
              </a:rPr>
              <a:t>or</a:t>
            </a:r>
            <a:r>
              <a:rPr lang="ko-KR" altLang="en-US" sz="2600">
                <a:latin typeface="맑은 고딕" charset="0"/>
                <a:ea typeface="맑은 고딕" charset="0"/>
              </a:rPr>
              <a:t>ldwide Games</a:t>
            </a:r>
            <a:r>
              <a:rPr lang="ko-KR" altLang="en-US" sz="2600">
                <a:latin typeface="맑은 고딕" charset="0"/>
                <a:ea typeface="맑은 고딕" charset="0"/>
              </a:rPr>
              <a:t>”의 </a:t>
            </a:r>
            <a:r>
              <a:rPr lang="ko-KR" altLang="en-US" sz="2600">
                <a:latin typeface="맑은 고딕" charset="0"/>
                <a:ea typeface="맑은 고딕" charset="0"/>
              </a:rPr>
              <a:t>게</a:t>
            </a:r>
            <a:r>
              <a:rPr lang="ko-KR" altLang="en-US" sz="2600">
                <a:latin typeface="맑은 고딕" charset="0"/>
                <a:ea typeface="맑은 고딕" charset="0"/>
              </a:rPr>
              <a:t>임 중 </a:t>
            </a:r>
            <a:r>
              <a:rPr lang="ko-KR" altLang="en-US" sz="2600">
                <a:latin typeface="맑은 고딕" charset="0"/>
                <a:ea typeface="맑은 고딕" charset="0"/>
              </a:rPr>
              <a:t>하나</a:t>
            </a:r>
            <a:r>
              <a:rPr lang="ko-KR" altLang="en-US" sz="2600">
                <a:latin typeface="맑은 고딕" charset="0"/>
                <a:ea typeface="맑은 고딕" charset="0"/>
              </a:rPr>
              <a:t>인 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 </a:t>
            </a:r>
            <a:r>
              <a:rPr lang="ko-KR" altLang="en-US" sz="2600">
                <a:latin typeface="맑은 고딕" charset="0"/>
                <a:ea typeface="맑은 고딕" charset="0"/>
              </a:rPr>
              <a:t>Yac</a:t>
            </a:r>
            <a:r>
              <a:rPr lang="ko-KR" altLang="en-US" sz="2600">
                <a:latin typeface="맑은 고딕" charset="0"/>
                <a:ea typeface="맑은 고딕" charset="0"/>
              </a:rPr>
              <a:t>h</a:t>
            </a:r>
            <a:r>
              <a:rPr lang="ko-KR" altLang="en-US" sz="2600">
                <a:latin typeface="맑은 고딕" charset="0"/>
                <a:ea typeface="맑은 고딕" charset="0"/>
              </a:rPr>
              <a:t>t Dice</a:t>
            </a:r>
            <a:r>
              <a:rPr lang="ko-KR" altLang="en-US" sz="2600">
                <a:latin typeface="맑은 고딕" charset="0"/>
                <a:ea typeface="맑은 고딕" charset="0"/>
              </a:rPr>
              <a:t>를 </a:t>
            </a:r>
            <a:r>
              <a:rPr lang="ko-KR" altLang="en-US" sz="2600">
                <a:latin typeface="맑은 고딕" charset="0"/>
                <a:ea typeface="맑은 고딕" charset="0"/>
              </a:rPr>
              <a:t>모작</a:t>
            </a:r>
            <a:r>
              <a:rPr lang="ko-KR" altLang="en-US" sz="2600">
                <a:latin typeface="맑은 고딕" charset="0"/>
                <a:ea typeface="맑은 고딕" charset="0"/>
              </a:rPr>
              <a:t>한 </a:t>
            </a:r>
            <a:r>
              <a:rPr lang="ko-KR" altLang="en-US" sz="2600">
                <a:latin typeface="맑은 고딕" charset="0"/>
                <a:ea typeface="맑은 고딕" charset="0"/>
              </a:rPr>
              <a:t>게임</a:t>
            </a:r>
            <a:r>
              <a:rPr lang="ko-KR" altLang="en-US" sz="2600">
                <a:latin typeface="맑은 고딕" charset="0"/>
                <a:ea typeface="맑은 고딕" charset="0"/>
              </a:rPr>
              <a:t>이다.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 sz="2600">
                <a:latin typeface="맑은 고딕" charset="0"/>
                <a:ea typeface="맑은 고딕" charset="0"/>
              </a:rPr>
              <a:t>주사위로 </a:t>
            </a:r>
            <a:r>
              <a:rPr lang="ko-KR" altLang="en-US" sz="2600">
                <a:latin typeface="맑은 고딕" charset="0"/>
                <a:ea typeface="맑은 고딕" charset="0"/>
              </a:rPr>
              <a:t>하</a:t>
            </a:r>
            <a:r>
              <a:rPr lang="ko-KR" altLang="en-US" sz="2600">
                <a:latin typeface="맑은 고딕" charset="0"/>
                <a:ea typeface="맑은 고딕" charset="0"/>
              </a:rPr>
              <a:t>는 </a:t>
            </a:r>
            <a:r>
              <a:rPr lang="ko-KR" altLang="en-US" sz="2600">
                <a:latin typeface="맑은 고딕" charset="0"/>
                <a:ea typeface="맑은 고딕" charset="0"/>
              </a:rPr>
              <a:t>포커</a:t>
            </a:r>
            <a:r>
              <a:rPr lang="ko-KR" altLang="en-US" sz="2600">
                <a:latin typeface="맑은 고딕" charset="0"/>
                <a:ea typeface="맑은 고딕" charset="0"/>
              </a:rPr>
              <a:t>와 </a:t>
            </a:r>
            <a:r>
              <a:rPr lang="ko-KR" altLang="en-US" sz="2600">
                <a:latin typeface="맑은 고딕" charset="0"/>
                <a:ea typeface="맑은 고딕" charset="0"/>
              </a:rPr>
              <a:t>유사</a:t>
            </a:r>
            <a:r>
              <a:rPr lang="ko-KR" altLang="en-US" sz="2600">
                <a:latin typeface="맑은 고딕" charset="0"/>
                <a:ea typeface="맑은 고딕" charset="0"/>
              </a:rPr>
              <a:t>한 </a:t>
            </a:r>
            <a:r>
              <a:rPr lang="ko-KR" altLang="en-US" sz="2600">
                <a:latin typeface="맑은 고딕" charset="0"/>
                <a:ea typeface="맑은 고딕" charset="0"/>
              </a:rPr>
              <a:t>게임</a:t>
            </a:r>
            <a:r>
              <a:rPr lang="ko-KR" altLang="en-US" sz="2600">
                <a:latin typeface="맑은 고딕" charset="0"/>
                <a:ea typeface="맑은 고딕" charset="0"/>
              </a:rPr>
              <a:t>이다.</a:t>
            </a:r>
            <a:endParaRPr lang="ko-KR" altLang="en-US" sz="2600">
              <a:latin typeface="맑은 고딕" charset="0"/>
              <a:ea typeface="맑은 고딕" charset="0"/>
            </a:endParaRPr>
          </a:p>
          <a:p>
            <a:pPr marL="254000" indent="-254000" latinLnBrk="0">
              <a:buFont typeface="Wingdings"/>
              <a:buChar char=""/>
            </a:pPr>
            <a:endParaRPr lang="ko-KR" altLang="en-US" sz="2600">
              <a:latin typeface="맑은 고딕" charset="0"/>
              <a:ea typeface="맑은 고딕" charset="0"/>
            </a:endParaRPr>
          </a:p>
          <a:p>
            <a:pPr marL="254000" indent="-254000" latinLnBrk="0">
              <a:buFont typeface="Wingdings"/>
              <a:buChar char=""/>
            </a:pPr>
            <a:r>
              <a:rPr lang="ko-KR" altLang="en-US" sz="2600">
                <a:latin typeface="맑은 고딕" charset="0"/>
                <a:ea typeface="맑은 고딕" charset="0"/>
              </a:rPr>
              <a:t>온라</a:t>
            </a:r>
            <a:r>
              <a:rPr lang="ko-KR" altLang="en-US" sz="2600">
                <a:latin typeface="맑은 고딕" charset="0"/>
                <a:ea typeface="맑은 고딕" charset="0"/>
              </a:rPr>
              <a:t>인 </a:t>
            </a:r>
            <a:r>
              <a:rPr lang="ko-KR" altLang="en-US" sz="2600">
                <a:latin typeface="맑은 고딕" charset="0"/>
                <a:ea typeface="맑은 고딕" charset="0"/>
              </a:rPr>
              <a:t>플레이</a:t>
            </a:r>
            <a:r>
              <a:rPr lang="ko-KR" altLang="en-US" sz="2600">
                <a:latin typeface="맑은 고딕" charset="0"/>
                <a:ea typeface="맑은 고딕" charset="0"/>
              </a:rPr>
              <a:t>는 </a:t>
            </a:r>
            <a:r>
              <a:rPr lang="ko-KR" altLang="en-US" sz="2600">
                <a:latin typeface="맑은 고딕" charset="0"/>
                <a:ea typeface="맑은 고딕" charset="0"/>
              </a:rPr>
              <a:t>지원하</a:t>
            </a:r>
            <a:r>
              <a:rPr lang="ko-KR" altLang="en-US" sz="2600">
                <a:latin typeface="맑은 고딕" charset="0"/>
                <a:ea typeface="맑은 고딕" charset="0"/>
              </a:rPr>
              <a:t>지 </a:t>
            </a:r>
            <a:r>
              <a:rPr lang="ko-KR" altLang="en-US" sz="2600">
                <a:latin typeface="맑은 고딕" charset="0"/>
                <a:ea typeface="맑은 고딕" charset="0"/>
              </a:rPr>
              <a:t>않</a:t>
            </a:r>
            <a:r>
              <a:rPr lang="ko-KR" altLang="en-US" sz="2600">
                <a:latin typeface="맑은 고딕" charset="0"/>
                <a:ea typeface="맑은 고딕" charset="0"/>
              </a:rPr>
              <a:t>는다.</a:t>
            </a:r>
            <a:endParaRPr lang="ko-KR" altLang="en-US" sz="2600"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1. 게임 소개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2. 타이틀 씬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53920" y="1626235"/>
            <a:ext cx="7895590" cy="4379595"/>
          </a:xfrm>
          <a:prstGeom prst="rect"/>
          <a:noFill/>
        </p:spPr>
      </p:pic>
      <p:sp>
        <p:nvSpPr>
          <p:cNvPr id="4" name="도형 20"/>
          <p:cNvSpPr>
            <a:spLocks/>
          </p:cNvSpPr>
          <p:nvPr/>
        </p:nvSpPr>
        <p:spPr>
          <a:xfrm rot="0">
            <a:off x="3372485" y="4398010"/>
            <a:ext cx="5454015" cy="91821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32"/>
          <p:cNvSpPr>
            <a:spLocks/>
          </p:cNvSpPr>
          <p:nvPr/>
        </p:nvSpPr>
        <p:spPr>
          <a:xfrm rot="0">
            <a:off x="9078595" y="1529080"/>
            <a:ext cx="1041400" cy="54165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36"/>
          <p:cNvSpPr>
            <a:spLocks/>
          </p:cNvSpPr>
          <p:nvPr/>
        </p:nvSpPr>
        <p:spPr>
          <a:xfrm rot="0">
            <a:off x="108585" y="4191000"/>
            <a:ext cx="1952625" cy="133223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눌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러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2인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~4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인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모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드를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39"/>
          <p:cNvSpPr>
            <a:spLocks/>
          </p:cNvSpPr>
          <p:nvPr/>
        </p:nvSpPr>
        <p:spPr>
          <a:xfrm rot="0">
            <a:off x="10502900" y="1323975"/>
            <a:ext cx="1686560" cy="94488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누르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종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료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된다.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40"/>
          <p:cNvCxnSpPr>
            <a:stCxn id="5" idx="3"/>
            <a:endCxn id="7" idx="1"/>
          </p:cNvCxnSpPr>
          <p:nvPr/>
        </p:nvCxnSpPr>
        <p:spPr>
          <a:xfrm rot="0" flipV="1">
            <a:off x="10119360" y="1796415"/>
            <a:ext cx="384175" cy="381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도형 45"/>
          <p:cNvCxnSpPr>
            <a:stCxn id="6" idx="3"/>
            <a:endCxn id="4" idx="1"/>
          </p:cNvCxnSpPr>
          <p:nvPr/>
        </p:nvCxnSpPr>
        <p:spPr>
          <a:xfrm rot="0">
            <a:off x="2060575" y="4857115"/>
            <a:ext cx="1312545" cy="63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2005" y="1600835"/>
            <a:ext cx="8056245" cy="4494530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3. 메인 씬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8993505" y="1529080"/>
            <a:ext cx="1174115" cy="50292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0394315" y="1225550"/>
            <a:ext cx="1637030" cy="110236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누르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타이틀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화면으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돌아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간다.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>
            <a:stCxn id="5" idx="3"/>
            <a:endCxn id="7" idx="1"/>
          </p:cNvCxnSpPr>
          <p:nvPr/>
        </p:nvCxnSpPr>
        <p:spPr>
          <a:xfrm rot="0" flipV="1">
            <a:off x="10166985" y="1777365"/>
            <a:ext cx="227965" cy="317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47"/>
          <p:cNvSpPr>
            <a:spLocks/>
          </p:cNvSpPr>
          <p:nvPr/>
        </p:nvSpPr>
        <p:spPr>
          <a:xfrm rot="0">
            <a:off x="6511290" y="1600835"/>
            <a:ext cx="1624965" cy="50292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48"/>
          <p:cNvSpPr>
            <a:spLocks/>
          </p:cNvSpPr>
          <p:nvPr/>
        </p:nvSpPr>
        <p:spPr>
          <a:xfrm rot="0">
            <a:off x="2070735" y="1662430"/>
            <a:ext cx="1094740" cy="58610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49"/>
          <p:cNvSpPr>
            <a:spLocks/>
          </p:cNvSpPr>
          <p:nvPr/>
        </p:nvSpPr>
        <p:spPr>
          <a:xfrm rot="0">
            <a:off x="2073275" y="3637280"/>
            <a:ext cx="3143885" cy="54483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50"/>
          <p:cNvSpPr>
            <a:spLocks/>
          </p:cNvSpPr>
          <p:nvPr/>
        </p:nvSpPr>
        <p:spPr>
          <a:xfrm rot="0">
            <a:off x="2066290" y="5553075"/>
            <a:ext cx="3143885" cy="54483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51"/>
          <p:cNvSpPr>
            <a:spLocks/>
          </p:cNvSpPr>
          <p:nvPr/>
        </p:nvSpPr>
        <p:spPr>
          <a:xfrm rot="0">
            <a:off x="6429375" y="2599055"/>
            <a:ext cx="1824990" cy="110236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현재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플레이어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의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남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은 주사위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횟수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한다.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52"/>
          <p:cNvCxnSpPr>
            <a:stCxn id="11" idx="2"/>
            <a:endCxn id="15" idx="0"/>
          </p:cNvCxnSpPr>
          <p:nvPr/>
        </p:nvCxnSpPr>
        <p:spPr>
          <a:xfrm rot="0">
            <a:off x="7323455" y="2103120"/>
            <a:ext cx="19050" cy="49657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53"/>
          <p:cNvSpPr>
            <a:spLocks/>
          </p:cNvSpPr>
          <p:nvPr/>
        </p:nvSpPr>
        <p:spPr>
          <a:xfrm rot="0">
            <a:off x="199390" y="1526540"/>
            <a:ext cx="1240790" cy="85026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현재 턴을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54"/>
          <p:cNvCxnSpPr>
            <a:stCxn id="12" idx="1"/>
            <a:endCxn id="17" idx="3"/>
          </p:cNvCxnSpPr>
          <p:nvPr/>
        </p:nvCxnSpPr>
        <p:spPr>
          <a:xfrm rot="0" flipH="1" flipV="1">
            <a:off x="1439545" y="1951355"/>
            <a:ext cx="631825" cy="444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55"/>
          <p:cNvSpPr>
            <a:spLocks/>
          </p:cNvSpPr>
          <p:nvPr/>
        </p:nvSpPr>
        <p:spPr>
          <a:xfrm rot="0">
            <a:off x="83820" y="4063365"/>
            <a:ext cx="1583055" cy="148907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플레이어들의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ubtotal 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수 및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Total 점수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출력한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56"/>
          <p:cNvCxnSpPr>
            <a:stCxn id="13" idx="1"/>
          </p:cNvCxnSpPr>
          <p:nvPr/>
        </p:nvCxnSpPr>
        <p:spPr>
          <a:xfrm rot="0" flipH="1">
            <a:off x="1646555" y="3909695"/>
            <a:ext cx="427355" cy="96266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57"/>
          <p:cNvCxnSpPr>
            <a:stCxn id="14" idx="1"/>
            <a:endCxn id="19" idx="3"/>
          </p:cNvCxnSpPr>
          <p:nvPr/>
        </p:nvCxnSpPr>
        <p:spPr>
          <a:xfrm rot="0" flipH="1" flipV="1">
            <a:off x="1666240" y="4807585"/>
            <a:ext cx="400685" cy="101854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6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2005" y="1600835"/>
            <a:ext cx="8056245" cy="4494530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3. 메인 씬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086735" y="2366645"/>
            <a:ext cx="2130425" cy="335343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13665" y="1833880"/>
            <a:ext cx="1850390" cy="426148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Tu</a:t>
            </a: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rnScript.cs</a:t>
            </a: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</a:t>
            </a: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된 코드.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자신의 차례인 플레이어의 버튼만 활성화 되어있다.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차례</a:t>
            </a: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는 왼쪽부터 오른쪽 순서이다.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만약 3인 이하의 모드라면 가장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오른쪽 1~2 줄의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 spc="-140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버튼은 쭉 비활성 상태이다.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3. 메인 씬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5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1570" y="1644015"/>
            <a:ext cx="2794000" cy="3967480"/>
          </a:xfrm>
          <a:prstGeom prst="rect"/>
          <a:noFill/>
        </p:spPr>
      </p:pic>
      <p:pic>
        <p:nvPicPr>
          <p:cNvPr id="4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3445" y="1646555"/>
            <a:ext cx="2781935" cy="3964940"/>
          </a:xfrm>
          <a:prstGeom prst="rect"/>
          <a:noFill/>
        </p:spPr>
      </p:pic>
      <p:pic>
        <p:nvPicPr>
          <p:cNvPr id="5" name="그림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63890" y="1666240"/>
            <a:ext cx="2771775" cy="3945890"/>
          </a:xfrm>
          <a:prstGeom prst="rect"/>
          <a:noFill/>
        </p:spPr>
      </p:pic>
      <p:sp>
        <p:nvSpPr>
          <p:cNvPr id="6" name="도형 61"/>
          <p:cNvSpPr>
            <a:spLocks/>
          </p:cNvSpPr>
          <p:nvPr/>
        </p:nvSpPr>
        <p:spPr>
          <a:xfrm rot="0">
            <a:off x="1129665" y="5837555"/>
            <a:ext cx="2795905" cy="77978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2인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모드에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1턴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끝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난 모습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2"/>
          <p:cNvSpPr>
            <a:spLocks/>
          </p:cNvSpPr>
          <p:nvPr/>
        </p:nvSpPr>
        <p:spPr>
          <a:xfrm rot="0">
            <a:off x="4692650" y="5850255"/>
            <a:ext cx="2795905" cy="77978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3인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모드에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1턴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끝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난 모습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63"/>
          <p:cNvSpPr>
            <a:spLocks/>
          </p:cNvSpPr>
          <p:nvPr/>
        </p:nvSpPr>
        <p:spPr>
          <a:xfrm rot="0">
            <a:off x="8262620" y="5840095"/>
            <a:ext cx="2795905" cy="77978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4인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모드에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1턴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끝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난 모습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3-1. 주사위 굴리기</a:t>
            </a:r>
            <a:endParaRPr lang="ko-KR" altLang="en-US" sz="4400">
              <a:solidFill>
                <a:srgbClr val="D2D2D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6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3275" y="1601470"/>
            <a:ext cx="8056880" cy="4501515"/>
          </a:xfrm>
          <a:prstGeom prst="rect"/>
          <a:noFill/>
        </p:spPr>
      </p:pic>
      <p:sp>
        <p:nvSpPr>
          <p:cNvPr id="4" name="도형 68"/>
          <p:cNvSpPr>
            <a:spLocks/>
          </p:cNvSpPr>
          <p:nvPr/>
        </p:nvSpPr>
        <p:spPr>
          <a:xfrm rot="0">
            <a:off x="6501130" y="1600835"/>
            <a:ext cx="1624965" cy="50292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" name="도형 69"/>
          <p:cNvCxnSpPr>
            <a:stCxn id="11" idx="2"/>
            <a:endCxn id="15" idx="0"/>
          </p:cNvCxnSpPr>
          <p:nvPr/>
        </p:nvCxnSpPr>
        <p:spPr>
          <a:xfrm rot="0">
            <a:off x="7323455" y="2103120"/>
            <a:ext cx="19050" cy="49657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도형 70"/>
          <p:cNvSpPr>
            <a:spLocks/>
          </p:cNvSpPr>
          <p:nvPr/>
        </p:nvSpPr>
        <p:spPr>
          <a:xfrm rot="0">
            <a:off x="6429375" y="2599055"/>
            <a:ext cx="1824990" cy="872490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릴 때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 1씩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줄어든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71"/>
          <p:cNvSpPr>
            <a:spLocks/>
          </p:cNvSpPr>
          <p:nvPr/>
        </p:nvSpPr>
        <p:spPr>
          <a:xfrm rot="0">
            <a:off x="8066405" y="3510915"/>
            <a:ext cx="1549400" cy="1331595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3"/>
          <p:cNvSpPr>
            <a:spLocks/>
          </p:cNvSpPr>
          <p:nvPr/>
        </p:nvSpPr>
        <p:spPr>
          <a:xfrm rot="0">
            <a:off x="10157460" y="2169160"/>
            <a:ext cx="1982470" cy="400494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Mo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veMug.cs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드.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키보드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누르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머그컵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흔들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어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섞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 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있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스페이스바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누르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머그컵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회전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시키고,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굴린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74"/>
          <p:cNvCxnSpPr>
            <a:stCxn id="8" idx="1"/>
            <a:endCxn id="7" idx="3"/>
          </p:cNvCxnSpPr>
          <p:nvPr/>
        </p:nvCxnSpPr>
        <p:spPr>
          <a:xfrm rot="0" flipH="1">
            <a:off x="9615170" y="4171315"/>
            <a:ext cx="542925" cy="571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7720" y="1594485"/>
            <a:ext cx="8030210" cy="4520565"/>
          </a:xfrm>
          <a:prstGeom prst="rect"/>
          <a:noFill/>
        </p:spPr>
      </p:pic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09600" y="274955"/>
            <a:ext cx="10974070" cy="11442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solidFill>
                  <a:srgbClr val="D2D2D2"/>
                </a:solidFill>
                <a:latin typeface="맑은 고딕" charset="0"/>
                <a:ea typeface="맑은 고딕" charset="0"/>
              </a:rPr>
              <a:t>3-2. 주사위 저장 / 다시 굴리기</a:t>
            </a:r>
            <a:endParaRPr lang="ko-KR" altLang="en-US" sz="44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462905" y="3277235"/>
            <a:ext cx="503555" cy="52959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307590" y="2026285"/>
            <a:ext cx="1982470" cy="3571875"/>
          </a:xfrm>
          <a:prstGeom prst="roundRect"/>
          <a:solidFill>
            <a:schemeClr val="bg2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iceScript.cs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에 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드.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바닥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의 주사위를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 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장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슬롯으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이동한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반대로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저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장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슬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롯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의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주사위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를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면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원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래 위치로 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돌아간다</a:t>
            </a:r>
            <a:r>
              <a:rPr lang="ko-KR" sz="1600" spc="-15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76"/>
          <p:cNvCxnSpPr/>
          <p:nvPr/>
        </p:nvCxnSpPr>
        <p:spPr>
          <a:xfrm rot="0" flipH="1">
            <a:off x="4289425" y="3541395"/>
            <a:ext cx="1174115" cy="24066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77"/>
          <p:cNvSpPr>
            <a:spLocks/>
          </p:cNvSpPr>
          <p:nvPr/>
        </p:nvSpPr>
        <p:spPr>
          <a:xfrm rot="0">
            <a:off x="5377180" y="1988185"/>
            <a:ext cx="885190" cy="744220"/>
          </a:xfrm>
          <a:prstGeom prst="roundRect"/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78"/>
          <p:cNvCxnSpPr/>
          <p:nvPr/>
        </p:nvCxnSpPr>
        <p:spPr>
          <a:xfrm rot="0" flipH="1">
            <a:off x="4289425" y="2360295"/>
            <a:ext cx="1088390" cy="142176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solid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solid" id="{300B87D7-E2FC-4B0E-AEE5-12CB2579B14E}" vid="{16B3C1FA-68AE-4295-BDD6-FEF2D7A8B8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xkdl780</dc:creator>
  <cp:lastModifiedBy>xkdl780</cp:lastModifiedBy>
  <dc:title>PowerPoint 프레젠테이션</dc:title>
  <cp:version>9.104.197.51428</cp:version>
</cp:coreProperties>
</file>